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342" r:id="rId5"/>
    <p:sldId id="362" r:id="rId6"/>
    <p:sldId id="351" r:id="rId7"/>
    <p:sldId id="354" r:id="rId8"/>
    <p:sldId id="355" r:id="rId9"/>
    <p:sldId id="356" r:id="rId10"/>
    <p:sldId id="357" r:id="rId11"/>
    <p:sldId id="358" r:id="rId12"/>
    <p:sldId id="361" r:id="rId13"/>
    <p:sldId id="359" r:id="rId14"/>
    <p:sldId id="360" r:id="rId15"/>
    <p:sldId id="35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646"/>
  </p:normalViewPr>
  <p:slideViewPr>
    <p:cSldViewPr snapToGrid="0" snapToObjects="1" showGuides="1">
      <p:cViewPr varScale="1">
        <p:scale>
          <a:sx n="64" d="100"/>
          <a:sy n="64" d="100"/>
        </p:scale>
        <p:origin x="4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ro-RO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o-RO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7164"/>
            <a:ext cx="12191998" cy="987561"/>
          </a:xfrm>
        </p:spPr>
        <p:txBody>
          <a:bodyPr/>
          <a:lstStyle/>
          <a:p>
            <a:r>
              <a:rPr lang="en-GB" dirty="0"/>
              <a:t>Data mining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051934"/>
            <a:ext cx="12191997" cy="987561"/>
          </a:xfrm>
        </p:spPr>
        <p:txBody>
          <a:bodyPr/>
          <a:lstStyle/>
          <a:p>
            <a:r>
              <a:rPr lang="en-GB" dirty="0"/>
              <a:t>Classification &amp;Clustering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Apopei</a:t>
            </a:r>
            <a:r>
              <a:rPr lang="en-GB" dirty="0"/>
              <a:t> Cristina</a:t>
            </a:r>
          </a:p>
          <a:p>
            <a:r>
              <a:rPr lang="en-GB" dirty="0"/>
              <a:t>Popa Alexandra</a:t>
            </a:r>
          </a:p>
          <a:p>
            <a:endParaRPr lang="en-GB" dirty="0"/>
          </a:p>
          <a:p>
            <a:r>
              <a:rPr lang="en-GB" u="sng" dirty="0"/>
              <a:t>DBDM 2023 </a:t>
            </a:r>
            <a:r>
              <a:rPr lang="en-GB" u="sng" dirty="0" err="1"/>
              <a:t>Insa</a:t>
            </a:r>
            <a:r>
              <a:rPr lang="en-GB" u="sng" dirty="0"/>
              <a:t> Lyon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159839-D439-2976-6AFB-8279308D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1743098"/>
            <a:ext cx="5972175" cy="4848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0D6A-1F5B-D6F7-58E1-FF3541D0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667230-AA6B-5463-2818-964DDB65D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205741"/>
            <a:ext cx="6910388" cy="1383030"/>
          </a:xfrm>
        </p:spPr>
        <p:txBody>
          <a:bodyPr/>
          <a:lstStyle/>
          <a:p>
            <a:r>
              <a:rPr lang="en-US" dirty="0"/>
              <a:t>Output from K-Means &amp; </a:t>
            </a:r>
            <a:r>
              <a:rPr lang="en-US" dirty="0" err="1"/>
              <a:t>DBScan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24266-A65B-B724-37EC-9AC575A7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15" y="1743098"/>
            <a:ext cx="5743575" cy="48482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AC1A0-E6EF-2EBF-C51B-F325DC0F8470}"/>
              </a:ext>
            </a:extLst>
          </p:cNvPr>
          <p:cNvSpPr txBox="1"/>
          <p:nvPr/>
        </p:nvSpPr>
        <p:spPr>
          <a:xfrm>
            <a:off x="7138035" y="1343025"/>
            <a:ext cx="119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119222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1DF5-93FF-AC88-0B4D-51C8D03B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&amp; future improvements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45CE5-194E-DFEF-6F04-D72FE85078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548891"/>
            <a:ext cx="6888665" cy="3310878"/>
          </a:xfrm>
        </p:spPr>
        <p:txBody>
          <a:bodyPr/>
          <a:lstStyle/>
          <a:p>
            <a:r>
              <a:rPr lang="en-US" sz="2000" dirty="0"/>
              <a:t>Use more of the data</a:t>
            </a:r>
          </a:p>
          <a:p>
            <a:r>
              <a:rPr lang="en-US" sz="2000" dirty="0"/>
              <a:t>Implement pattern mining</a:t>
            </a:r>
          </a:p>
          <a:p>
            <a:r>
              <a:rPr lang="en-US" sz="2000" dirty="0"/>
              <a:t>Handle outliers</a:t>
            </a:r>
          </a:p>
          <a:p>
            <a:r>
              <a:rPr lang="en-US" sz="2000" dirty="0"/>
              <a:t>Use of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7B377-5407-B1FB-3349-12950332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FCEC-8D4A-D5B3-A0EB-ACC779B8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430306"/>
            <a:ext cx="6910627" cy="1284941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94ADD-6178-C000-7BD2-F9557DB086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1876613"/>
            <a:ext cx="6888665" cy="3983156"/>
          </a:xfrm>
        </p:spPr>
        <p:txBody>
          <a:bodyPr/>
          <a:lstStyle/>
          <a:p>
            <a:r>
              <a:rPr lang="en-US" sz="1800" dirty="0"/>
              <a:t>1. Pima Indians Dataset</a:t>
            </a:r>
          </a:p>
          <a:p>
            <a:r>
              <a:rPr lang="en-US" sz="1800" dirty="0"/>
              <a:t>Preprocessing</a:t>
            </a:r>
          </a:p>
          <a:p>
            <a:r>
              <a:rPr lang="en-US" sz="1800" dirty="0"/>
              <a:t>Aggregation Result</a:t>
            </a:r>
          </a:p>
          <a:p>
            <a:r>
              <a:rPr lang="en-US" sz="1800" dirty="0"/>
              <a:t>Decision Tree classification</a:t>
            </a:r>
          </a:p>
          <a:p>
            <a:r>
              <a:rPr lang="en-US" sz="1800" dirty="0"/>
              <a:t>Logistic Regression</a:t>
            </a:r>
          </a:p>
          <a:p>
            <a:r>
              <a:rPr lang="en-US" sz="1800" dirty="0"/>
              <a:t>2. IMDB Movies</a:t>
            </a:r>
          </a:p>
          <a:p>
            <a:r>
              <a:rPr lang="en-US" sz="1800" dirty="0"/>
              <a:t>Preprocessing</a:t>
            </a:r>
          </a:p>
          <a:p>
            <a:r>
              <a:rPr lang="en-US" sz="1800" dirty="0"/>
              <a:t>Clustering</a:t>
            </a:r>
          </a:p>
          <a:p>
            <a:r>
              <a:rPr lang="en-US" sz="1800" dirty="0"/>
              <a:t>Observations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FF79-7A6E-0376-888C-034A6BBD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7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7"/>
            <a:ext cx="6910627" cy="3502748"/>
          </a:xfrm>
        </p:spPr>
        <p:txBody>
          <a:bodyPr/>
          <a:lstStyle/>
          <a:p>
            <a:r>
              <a:rPr lang="en-GB" dirty="0"/>
              <a:t>Pima Indians Diabetes Dataset</a:t>
            </a:r>
            <a:br>
              <a:rPr lang="en-GB" dirty="0"/>
            </a:br>
            <a:r>
              <a:rPr lang="en-GB" b="1" dirty="0"/>
              <a:t>C</a:t>
            </a:r>
            <a:r>
              <a:rPr lang="en-US" b="1" dirty="0" err="1"/>
              <a:t>lassification</a:t>
            </a:r>
            <a:endParaRPr lang="en-US" b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366B-D946-9260-D2EB-E7399A6F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20626-2D46-F68B-27C8-2509409D931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54420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Checking for: duplicate data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Our Dataset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768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9 attributes: "Pregnancies", "Glucose", "</a:t>
            </a:r>
            <a:r>
              <a:rPr lang="en-US" dirty="0" err="1">
                <a:solidFill>
                  <a:schemeClr val="bg1"/>
                </a:solidFill>
              </a:rPr>
              <a:t>BloodPressure</a:t>
            </a:r>
            <a:r>
              <a:rPr lang="en-US" dirty="0">
                <a:solidFill>
                  <a:schemeClr val="bg1"/>
                </a:solidFill>
              </a:rPr>
              <a:t>", "</a:t>
            </a:r>
            <a:r>
              <a:rPr lang="en-US" dirty="0" err="1">
                <a:solidFill>
                  <a:schemeClr val="bg1"/>
                </a:solidFill>
              </a:rPr>
              <a:t>SkinThickness</a:t>
            </a:r>
            <a:r>
              <a:rPr lang="en-US" dirty="0">
                <a:solidFill>
                  <a:schemeClr val="bg1"/>
                </a:solidFill>
              </a:rPr>
              <a:t>", "Insulin", "BMI", "</a:t>
            </a:r>
            <a:r>
              <a:rPr lang="en-US" dirty="0" err="1">
                <a:solidFill>
                  <a:schemeClr val="bg1"/>
                </a:solidFill>
              </a:rPr>
              <a:t>DiabetesPedigreeFunction</a:t>
            </a:r>
            <a:r>
              <a:rPr lang="en-US" dirty="0">
                <a:solidFill>
                  <a:schemeClr val="bg1"/>
                </a:solidFill>
              </a:rPr>
              <a:t>", "Age", "Outcome"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B8871-E6EC-EB06-74F8-D72EAD88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8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880C-F15A-374F-D598-477DA82E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Aggregation result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C0E3A-DAE4-94B3-C16B-698A2AEE85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17064" y="5266680"/>
            <a:ext cx="4631082" cy="11912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CE2-DFF5-2554-2F51-9E38A69A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9CA292-E8AB-78DF-2CCD-C1D10C4D3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2540695"/>
            <a:ext cx="7991475" cy="391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49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746C-A351-70D6-5370-A283F93E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61" y="1052108"/>
            <a:ext cx="6910627" cy="485227"/>
          </a:xfrm>
        </p:spPr>
        <p:txBody>
          <a:bodyPr/>
          <a:lstStyle/>
          <a:p>
            <a:r>
              <a:rPr lang="en-GB" dirty="0"/>
              <a:t>Decision Tree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CBAF6-CD95-8C82-1BB3-1DAC0070E3E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64168" y="5316679"/>
            <a:ext cx="4391405" cy="8895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0427-14A0-6384-F46B-159703B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0ADF64-69E6-0E17-3763-B508A636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" y="1516961"/>
            <a:ext cx="8042196" cy="534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5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86FD-FB6B-E785-D9E1-D56D1BA69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88" y="137267"/>
            <a:ext cx="10449200" cy="1080135"/>
          </a:xfrm>
        </p:spPr>
        <p:txBody>
          <a:bodyPr/>
          <a:lstStyle/>
          <a:p>
            <a:r>
              <a:rPr lang="en-GB" dirty="0"/>
              <a:t>Logistic regression 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16ED-11E4-791D-4720-CE58D6C9B2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5588" y="1451610"/>
            <a:ext cx="6888665" cy="2085975"/>
          </a:xfrm>
        </p:spPr>
        <p:txBody>
          <a:bodyPr/>
          <a:lstStyle/>
          <a:p>
            <a:r>
              <a:rPr lang="en-US" sz="1600" b="1" dirty="0">
                <a:solidFill>
                  <a:schemeClr val="bg1"/>
                </a:solidFill>
              </a:rPr>
              <a:t>Confusion matrix: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Actual class\Predicted class                        C1                                  ¬ C1</a:t>
            </a:r>
          </a:p>
          <a:p>
            <a:r>
              <a:rPr lang="en-US" sz="1600" dirty="0">
                <a:solidFill>
                  <a:schemeClr val="bg1"/>
                </a:solidFill>
              </a:rPr>
              <a:t>C1                                                                          37(TP)                               18 (FN)</a:t>
            </a:r>
          </a:p>
          <a:p>
            <a:r>
              <a:rPr lang="en-US" sz="1600" dirty="0">
                <a:solidFill>
                  <a:schemeClr val="bg1"/>
                </a:solidFill>
              </a:rPr>
              <a:t>¬ C1                                                                      20 (FP)                               79(TN)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AD3F0-916C-F704-16A1-09A3AF23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EE2C5-34B5-AA0F-865C-223920ABBCB9}"/>
              </a:ext>
            </a:extLst>
          </p:cNvPr>
          <p:cNvSpPr txBox="1"/>
          <p:nvPr/>
        </p:nvSpPr>
        <p:spPr>
          <a:xfrm>
            <a:off x="745588" y="3771793"/>
            <a:ext cx="6069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Classification Report: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            precision    recall  f1-score   support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        0       0.81      0.80      0.81        99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        1       0.65      0.67      0.66        55</a:t>
            </a: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 accuracy                                    0.75         154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   macro avg       0.73    0.74          0.73          154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weighted avg     0.76      0.75         0.75          154</a:t>
            </a:r>
          </a:p>
        </p:txBody>
      </p:sp>
    </p:spTree>
    <p:extLst>
      <p:ext uri="{BB962C8B-B14F-4D97-AF65-F5344CB8AC3E}">
        <p14:creationId xmlns:p14="http://schemas.microsoft.com/office/powerpoint/2010/main" val="309624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6258-A0A8-9F28-2009-141182C6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66" y="1052108"/>
            <a:ext cx="6910627" cy="1164882"/>
          </a:xfrm>
        </p:spPr>
        <p:txBody>
          <a:bodyPr/>
          <a:lstStyle/>
          <a:p>
            <a:r>
              <a:rPr lang="en-US" dirty="0"/>
              <a:t>IMDB Movies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AC681-AD86-9EEF-9EFC-F7832D4AB7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A1E28-1283-0817-7D71-7650A18A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8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151F-0E86-518A-3CEB-C21615E0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6A5B8-5581-0191-E3DA-58315E1F1E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17445"/>
            <a:ext cx="6888665" cy="38087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Checking for: duplicate data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Our Dataset consists of: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999</a:t>
            </a:r>
            <a:r>
              <a:rPr lang="en-US" dirty="0">
                <a:solidFill>
                  <a:schemeClr val="bg1"/>
                </a:solidFill>
              </a:rPr>
              <a:t>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15</a:t>
            </a:r>
            <a:r>
              <a:rPr lang="en-US" dirty="0">
                <a:solidFill>
                  <a:schemeClr val="bg1"/>
                </a:solidFill>
              </a:rPr>
              <a:t> attributes: '</a:t>
            </a:r>
            <a:r>
              <a:rPr lang="en-US" dirty="0" err="1">
                <a:solidFill>
                  <a:schemeClr val="bg1"/>
                </a:solidFill>
              </a:rPr>
              <a:t>Poster_Link</a:t>
            </a:r>
            <a:r>
              <a:rPr lang="en-US" dirty="0">
                <a:solidFill>
                  <a:schemeClr val="bg1"/>
                </a:solidFill>
              </a:rPr>
              <a:t>', '</a:t>
            </a:r>
            <a:r>
              <a:rPr lang="en-US" dirty="0" err="1">
                <a:solidFill>
                  <a:schemeClr val="bg1"/>
                </a:solidFill>
              </a:rPr>
              <a:t>Series_Title</a:t>
            </a:r>
            <a:r>
              <a:rPr lang="en-US" dirty="0">
                <a:solidFill>
                  <a:schemeClr val="bg1"/>
                </a:solidFill>
              </a:rPr>
              <a:t>' ,'</a:t>
            </a:r>
            <a:r>
              <a:rPr lang="en-US" dirty="0" err="1">
                <a:solidFill>
                  <a:schemeClr val="bg1"/>
                </a:solidFill>
              </a:rPr>
              <a:t>Released_Year</a:t>
            </a:r>
            <a:r>
              <a:rPr lang="en-US" dirty="0">
                <a:solidFill>
                  <a:schemeClr val="bg1"/>
                </a:solidFill>
              </a:rPr>
              <a:t>', 'Certificate' ,'Runtime' ,'Genre' ,'</a:t>
            </a:r>
            <a:r>
              <a:rPr lang="en-US" dirty="0" err="1">
                <a:solidFill>
                  <a:schemeClr val="bg1"/>
                </a:solidFill>
              </a:rPr>
              <a:t>IMDB_Rating</a:t>
            </a:r>
            <a:r>
              <a:rPr lang="en-US" dirty="0">
                <a:solidFill>
                  <a:schemeClr val="bg1"/>
                </a:solidFill>
              </a:rPr>
              <a:t>' ,'Overview' ,'</a:t>
            </a:r>
            <a:r>
              <a:rPr lang="en-US" dirty="0" err="1">
                <a:solidFill>
                  <a:schemeClr val="bg1"/>
                </a:solidFill>
              </a:rPr>
              <a:t>Meta_score','Director</a:t>
            </a:r>
            <a:r>
              <a:rPr lang="en-US" dirty="0">
                <a:solidFill>
                  <a:schemeClr val="bg1"/>
                </a:solidFill>
              </a:rPr>
              <a:t>’ ,'Star1', 'Star2','Star3','Star4','No_of_Votes', 'Gross'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dropped ‘</a:t>
            </a:r>
            <a:r>
              <a:rPr lang="en-US" dirty="0" err="1"/>
              <a:t>Poster_Link</a:t>
            </a:r>
            <a:r>
              <a:rPr lang="en-US" dirty="0"/>
              <a:t>’ and we converted ‘Gross’ to float number.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38044-0C39-89FB-3DF8-D61E8437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3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{66BFF8E2-D0FA-40D3-9837-B784BB088A14}tf11936837_win32</Template>
  <TotalTime>1458</TotalTime>
  <Words>296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Data mining</vt:lpstr>
      <vt:lpstr>Table of contents</vt:lpstr>
      <vt:lpstr>Pima Indians Diabetes Dataset Classification</vt:lpstr>
      <vt:lpstr>Preprocessing</vt:lpstr>
      <vt:lpstr>Aggregation result</vt:lpstr>
      <vt:lpstr>Decision Tree Classification</vt:lpstr>
      <vt:lpstr>Logistic regression classification</vt:lpstr>
      <vt:lpstr>IMDB Movies Dataset</vt:lpstr>
      <vt:lpstr>Preprocessing</vt:lpstr>
      <vt:lpstr>Output from K-Means &amp; DBScan</vt:lpstr>
      <vt:lpstr>Observations &amp; future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of medical results</dc:title>
  <dc:creator>Alexandra-Mihaela POPA (124980)</dc:creator>
  <cp:lastModifiedBy>Alexandra-Mihaela POPA (124980)</cp:lastModifiedBy>
  <cp:revision>6</cp:revision>
  <dcterms:created xsi:type="dcterms:W3CDTF">2023-12-04T09:58:08Z</dcterms:created>
  <dcterms:modified xsi:type="dcterms:W3CDTF">2023-12-11T15:25:57Z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